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5"/>
  </p:notesMasterIdLst>
  <p:handoutMasterIdLst>
    <p:handoutMasterId r:id="rId16"/>
  </p:handoutMasterIdLst>
  <p:sldIdLst>
    <p:sldId id="295" r:id="rId2"/>
    <p:sldId id="298" r:id="rId3"/>
    <p:sldId id="301" r:id="rId4"/>
    <p:sldId id="300" r:id="rId5"/>
    <p:sldId id="302" r:id="rId6"/>
    <p:sldId id="303" r:id="rId7"/>
    <p:sldId id="306" r:id="rId8"/>
    <p:sldId id="307" r:id="rId9"/>
    <p:sldId id="308" r:id="rId10"/>
    <p:sldId id="309" r:id="rId11"/>
    <p:sldId id="313" r:id="rId12"/>
    <p:sldId id="312" r:id="rId13"/>
    <p:sldId id="310" r:id="rId1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0582" autoAdjust="0"/>
  </p:normalViewPr>
  <p:slideViewPr>
    <p:cSldViewPr snapToGrid="0" snapToObjects="1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485239-683C-4FE1-BE0E-3F1DA0FD34D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2023/5/30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D5A201-0B0D-4CCB-9C28-D2F53C468246}" type="datetime1">
              <a:rPr lang="zh-CN" altLang="en-US" smtClean="0"/>
              <a:pPr/>
              <a:t>2023/5/30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97367-9728-4DEF-9286-096514DA058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73086D0-30B4-4B2E-BB0E-B872D37022FE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4821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7973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17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34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916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250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648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6952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722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325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299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D41475-C50A-48A9-80AB-0C1349B463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5B18847-4CD3-49FE-BA07-350C86E2617A}" type="datetime1">
              <a:rPr lang="zh-CN" altLang="en-US" smtClean="0"/>
              <a:t>2023/5/30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832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rtlCol="0">
            <a:no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noProof="0">
                <a:latin typeface="Meiryo UI" panose="020B0604030504040204" pitchFamily="50" charset="-128"/>
                <a:ea typeface="Meiryo UI" panose="020B0604030504040204" pitchFamily="50" charset="-128"/>
              </a:rPr>
              <a:t>副标题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 rtlCol="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noProof="0" dirty="0"/>
              <a:t>标题</a:t>
            </a:r>
          </a:p>
        </p:txBody>
      </p:sp>
      <p:sp>
        <p:nvSpPr>
          <p:cNvPr id="22" name="直角三角形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直角三角形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椭圆形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标题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52" name="组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直角三角形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56" name="直接连接符​​(S)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​​(S)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形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直角三角形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20" name="椭圆形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" name="直角三角形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图片占位符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8694834-4BF3-4FD9-A1A6-0F4CE7DCB47F}" type="datetime1">
              <a:rPr lang="zh-CN" altLang="en-US" smtClean="0"/>
              <a:t>2023/5/30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grpSp>
        <p:nvGrpSpPr>
          <p:cNvPr id="43" name="组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直角三角形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椭圆形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​​(S)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840EA0E-60A4-4F09-AB2C-5928C6CC368F}" type="datetime1">
              <a:rPr lang="zh-CN" altLang="en-US" smtClean="0"/>
              <a:t>2023/5/30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  <p:sp>
        <p:nvSpPr>
          <p:cNvPr id="23" name="内容占位符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spcBef>
                <a:spcPts val="600"/>
              </a:spcBef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DFF25C-9262-44CA-B6E7-8886FDFBBD68}" type="datetime1">
              <a:rPr lang="zh-CN" altLang="en-US" smtClean="0"/>
              <a:t>2023/5/30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F7A11B-372A-4ECF-86F3-8C7E80DAFE4B}" type="datetime1">
              <a:rPr lang="zh-CN" altLang="en-US" smtClean="0"/>
              <a:t>2023/5/30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SimSun" panose="02010600030101010101" pitchFamily="2" charset="-122"/>
          <a:ea typeface="SimSu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​​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15777068-AE0C-517D-21B9-24F6D4B3940A}"/>
              </a:ext>
            </a:extLst>
          </p:cNvPr>
          <p:cNvSpPr txBox="1"/>
          <p:nvPr/>
        </p:nvSpPr>
        <p:spPr>
          <a:xfrm>
            <a:off x="3449567" y="5154390"/>
            <a:ext cx="528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2020 Computers in Biology and Medicine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896E85A-AD21-C5C8-CC9C-FF31036457A8}"/>
              </a:ext>
            </a:extLst>
          </p:cNvPr>
          <p:cNvSpPr txBox="1"/>
          <p:nvPr/>
        </p:nvSpPr>
        <p:spPr>
          <a:xfrm>
            <a:off x="9501808" y="5798594"/>
            <a:ext cx="140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+mn-ea"/>
              </a:rPr>
              <a:t>汇报人</a:t>
            </a:r>
            <a:r>
              <a:rPr lang="en-US" altLang="zh-CN" dirty="0">
                <a:solidFill>
                  <a:schemeClr val="bg1"/>
                </a:solidFill>
                <a:latin typeface="+mn-ea"/>
              </a:rPr>
              <a:t>:</a:t>
            </a:r>
            <a:r>
              <a:rPr lang="zh-CN" altLang="en-US" dirty="0">
                <a:solidFill>
                  <a:schemeClr val="bg1"/>
                </a:solidFill>
                <a:latin typeface="+mn-ea"/>
              </a:rPr>
              <a:t>蒋拓</a:t>
            </a:r>
            <a:endParaRPr lang="en-US" altLang="zh-CN" dirty="0">
              <a:solidFill>
                <a:schemeClr val="bg1"/>
              </a:solidFill>
              <a:latin typeface="+mn-ea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+mn-ea"/>
              </a:rPr>
              <a:t>2023/05/30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EACFA86-7102-F700-67CA-7197E02268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2874" y="930563"/>
            <a:ext cx="8337002" cy="382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94077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Experiments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4ACE440-3192-76A9-C42E-1A9684334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7643" y="1024681"/>
            <a:ext cx="6736664" cy="480863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D186409-FC76-1D8F-7EF9-9771AE4669E5}"/>
              </a:ext>
            </a:extLst>
          </p:cNvPr>
          <p:cNvSpPr txBox="1"/>
          <p:nvPr/>
        </p:nvSpPr>
        <p:spPr>
          <a:xfrm>
            <a:off x="597159" y="1856792"/>
            <a:ext cx="36949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从第一行到最后一行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 marL="342900" indent="-342900">
              <a:buAutoNum type="arabicPeriod"/>
            </a:pP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良性乳癌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恶性乳癌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良性肺结节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前一行合成的肿块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转移性肺癌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前一行合成的肿块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原发性肺癌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及前一行合成的肿块。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9187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94077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Experiments</a:t>
            </a:r>
            <a:endParaRPr 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D186409-FC76-1D8F-7EF9-9771AE4669E5}"/>
              </a:ext>
            </a:extLst>
          </p:cNvPr>
          <p:cNvSpPr txBox="1"/>
          <p:nvPr/>
        </p:nvSpPr>
        <p:spPr>
          <a:xfrm>
            <a:off x="3508310" y="5620285"/>
            <a:ext cx="4823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良性和恶性肿瘤使用独立的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GAN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4DE8E48-F2B5-FA08-F940-F4FCA2118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017" y="1255777"/>
            <a:ext cx="8722511" cy="357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452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94077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Experiments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7CAA57E-CDDE-8362-2541-DDA69AF5C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7256" y="857602"/>
            <a:ext cx="4012319" cy="552380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CA676F1-4219-4C0B-9824-021E40B865E1}"/>
              </a:ext>
            </a:extLst>
          </p:cNvPr>
          <p:cNvSpPr txBox="1"/>
          <p:nvPr/>
        </p:nvSpPr>
        <p:spPr>
          <a:xfrm flipH="1">
            <a:off x="875988" y="1847461"/>
            <a:ext cx="40515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使用原始数据集训练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使用增强数据集训练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ImageNet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预训练模型使用增强数据集微调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使用合成数据集预训练并使用增强数据集微调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ImageNet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预训练模型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使用增强和合成图像混合数据微调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DDSM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预训练并使用增强数据集微调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ImageNet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预训练模型用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DDSM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和增强数据进行微调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855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94077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Result</a:t>
            </a:r>
            <a:endParaRPr 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CA676F1-4219-4C0B-9824-021E40B865E1}"/>
              </a:ext>
            </a:extLst>
          </p:cNvPr>
          <p:cNvSpPr txBox="1"/>
          <p:nvPr/>
        </p:nvSpPr>
        <p:spPr>
          <a:xfrm flipH="1">
            <a:off x="875988" y="1847461"/>
            <a:ext cx="40515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使用原始数据集训练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使用增强数据集训练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ImageNet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预训练模型使用增强数据集微调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使用合成数据集预训练并使用增强数据集微调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ImageNet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预训练模型使用增强和合成图像混合数据微调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DDSM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预训练并使用增强数据集微调</a:t>
            </a:r>
            <a:endParaRPr lang="en-US" altLang="zh-CN" b="0" i="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lphaLcParenBoth"/>
            </a:pP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ImageNet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预训练模型用</a:t>
            </a:r>
            <a:r>
              <a:rPr lang="en-US" altLang="zh-CN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DDSM</a:t>
            </a:r>
            <a:r>
              <a:rPr lang="zh-CN" altLang="en-US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和增强数据进行微调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DADF5CE-D91F-43F6-6FF2-0EF829A70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386" y="2073138"/>
            <a:ext cx="4511421" cy="446762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BF7849D-DA5E-8F00-070D-D8BC287C78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6361" y="126534"/>
            <a:ext cx="7788315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131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94077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UNPAIRED LEARNING?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390DD66-C955-13C0-9FCA-F9048F468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9298" y="1452356"/>
            <a:ext cx="6745471" cy="395328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9E45BF4-F93D-E5EE-30C8-FBBA41BCE98F}"/>
              </a:ext>
            </a:extLst>
          </p:cNvPr>
          <p:cNvSpPr txBox="1"/>
          <p:nvPr/>
        </p:nvSpPr>
        <p:spPr>
          <a:xfrm flipH="1">
            <a:off x="2984939" y="5962262"/>
            <a:ext cx="6214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当数据集不是一一对应时</a:t>
            </a:r>
            <a:r>
              <a:rPr lang="en-US" altLang="zh-CN" dirty="0">
                <a:solidFill>
                  <a:schemeClr val="bg1"/>
                </a:solidFill>
              </a:rPr>
              <a:t>,</a:t>
            </a:r>
            <a:r>
              <a:rPr lang="zh-CN" altLang="en-US" dirty="0">
                <a:solidFill>
                  <a:schemeClr val="bg1"/>
                </a:solidFill>
              </a:rPr>
              <a:t>如何将人物图片转换为二次元</a:t>
            </a:r>
          </a:p>
        </p:txBody>
      </p:sp>
    </p:spTree>
    <p:extLst>
      <p:ext uri="{BB962C8B-B14F-4D97-AF65-F5344CB8AC3E}">
        <p14:creationId xmlns:p14="http://schemas.microsoft.com/office/powerpoint/2010/main" val="449919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UNPAIRED LEARNING?</a:t>
            </a:r>
            <a:endParaRPr 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3DA7FD0-3C9A-7197-8662-76C50C48D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300" y="1442992"/>
            <a:ext cx="8253400" cy="439348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FE2B5AE-3A18-5261-1C33-60AAB92FC563}"/>
              </a:ext>
            </a:extLst>
          </p:cNvPr>
          <p:cNvSpPr txBox="1"/>
          <p:nvPr/>
        </p:nvSpPr>
        <p:spPr>
          <a:xfrm>
            <a:off x="3545633" y="6109020"/>
            <a:ext cx="4711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单独的</a:t>
            </a:r>
            <a:r>
              <a:rPr lang="en-US" altLang="zh-CN" dirty="0">
                <a:solidFill>
                  <a:schemeClr val="bg1"/>
                </a:solidFill>
              </a:rPr>
              <a:t>GAN</a:t>
            </a:r>
            <a:r>
              <a:rPr lang="zh-CN" altLang="en-US" dirty="0">
                <a:solidFill>
                  <a:schemeClr val="bg1"/>
                </a:solidFill>
              </a:rPr>
              <a:t>不能保证生成的图片与原图相关</a:t>
            </a:r>
          </a:p>
        </p:txBody>
      </p:sp>
    </p:spTree>
    <p:extLst>
      <p:ext uri="{BB962C8B-B14F-4D97-AF65-F5344CB8AC3E}">
        <p14:creationId xmlns:p14="http://schemas.microsoft.com/office/powerpoint/2010/main" val="870214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Cycle GAN</a:t>
            </a:r>
            <a:endParaRPr 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5C1754E-805B-4D92-75FA-3AE777B9B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096" y="1313526"/>
            <a:ext cx="7785808" cy="439680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BF18AFE8-6BC6-3CBF-05F0-EC911A9D4012}"/>
              </a:ext>
            </a:extLst>
          </p:cNvPr>
          <p:cNvSpPr txBox="1"/>
          <p:nvPr/>
        </p:nvSpPr>
        <p:spPr>
          <a:xfrm>
            <a:off x="3698732" y="6123995"/>
            <a:ext cx="4786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再加一个编码器依然会出现其他不稳定问题</a:t>
            </a:r>
          </a:p>
        </p:txBody>
      </p:sp>
    </p:spTree>
    <p:extLst>
      <p:ext uri="{BB962C8B-B14F-4D97-AF65-F5344CB8AC3E}">
        <p14:creationId xmlns:p14="http://schemas.microsoft.com/office/powerpoint/2010/main" val="2485598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Cycle GAN</a:t>
            </a:r>
            <a:endParaRPr 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12A88EC-5605-F608-D362-EB6E1C2E8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7532" y="1308335"/>
            <a:ext cx="8526929" cy="512587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AA52751-6FED-1420-6198-FEAE01D6195C}"/>
              </a:ext>
            </a:extLst>
          </p:cNvPr>
          <p:cNvSpPr txBox="1"/>
          <p:nvPr/>
        </p:nvSpPr>
        <p:spPr>
          <a:xfrm>
            <a:off x="391886" y="2313992"/>
            <a:ext cx="25099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将橙色的</a:t>
            </a:r>
            <a:r>
              <a:rPr lang="en-US" altLang="zh-CN" dirty="0">
                <a:solidFill>
                  <a:schemeClr val="bg1"/>
                </a:solidFill>
              </a:rPr>
              <a:t>generator</a:t>
            </a:r>
            <a:r>
              <a:rPr lang="zh-CN" altLang="en-US" dirty="0">
                <a:solidFill>
                  <a:schemeClr val="bg1"/>
                </a:solidFill>
              </a:rPr>
              <a:t>使用真实二次元图片作另一个</a:t>
            </a:r>
            <a:r>
              <a:rPr lang="en-US" altLang="zh-CN" dirty="0">
                <a:solidFill>
                  <a:schemeClr val="bg1"/>
                </a:solidFill>
              </a:rPr>
              <a:t>GAN</a:t>
            </a:r>
            <a:r>
              <a:rPr lang="zh-CN" altLang="en-US" dirty="0">
                <a:solidFill>
                  <a:schemeClr val="bg1"/>
                </a:solidFill>
              </a:rPr>
              <a:t>的输入，再用蓝色</a:t>
            </a:r>
            <a:r>
              <a:rPr lang="en-US" altLang="zh-CN" dirty="0">
                <a:solidFill>
                  <a:schemeClr val="bg1"/>
                </a:solidFill>
              </a:rPr>
              <a:t>generator</a:t>
            </a:r>
            <a:r>
              <a:rPr lang="zh-CN" altLang="en-US" dirty="0">
                <a:solidFill>
                  <a:schemeClr val="bg1"/>
                </a:solidFill>
              </a:rPr>
              <a:t>解码橙色</a:t>
            </a:r>
            <a:r>
              <a:rPr lang="en-US" altLang="zh-CN" dirty="0">
                <a:solidFill>
                  <a:schemeClr val="bg1"/>
                </a:solidFill>
              </a:rPr>
              <a:t>generator</a:t>
            </a:r>
            <a:r>
              <a:rPr lang="zh-CN" altLang="en-US" dirty="0">
                <a:solidFill>
                  <a:schemeClr val="bg1"/>
                </a:solidFill>
              </a:rPr>
              <a:t>的输出</a:t>
            </a:r>
          </a:p>
        </p:txBody>
      </p:sp>
    </p:spTree>
    <p:extLst>
      <p:ext uri="{BB962C8B-B14F-4D97-AF65-F5344CB8AC3E}">
        <p14:creationId xmlns:p14="http://schemas.microsoft.com/office/powerpoint/2010/main" val="1823822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Cycle GAN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A88138C-C72A-C2D6-0E6E-86AD26752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948" y="3972652"/>
            <a:ext cx="9765712" cy="275394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0989C19-EDFA-DCF4-DED7-99C6E4D80F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6228" y="520557"/>
            <a:ext cx="5693152" cy="342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63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Loss</a:t>
            </a:r>
            <a:endParaRPr 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B1510D-F9AE-DFE8-4FE5-A9F99C4B55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94" y="4435346"/>
            <a:ext cx="5405906" cy="97146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350E908-D092-5FB5-EF97-A4BEC22408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4361" y="4435346"/>
            <a:ext cx="4821338" cy="97146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60073EC-84DF-D808-1B08-87753CB7ED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2702" y="5702421"/>
            <a:ext cx="3786596" cy="106971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42475B8-618D-065B-C82B-1DA2EA95D0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169" y="1155579"/>
            <a:ext cx="9765712" cy="275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405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31399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Architecture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0D9B718-00EB-6A63-54B4-81A8FCD5D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106" y="1128179"/>
            <a:ext cx="5368694" cy="462997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75C9587-026B-E27D-5706-CCA792A235F4}"/>
              </a:ext>
            </a:extLst>
          </p:cNvPr>
          <p:cNvSpPr txBox="1"/>
          <p:nvPr/>
        </p:nvSpPr>
        <p:spPr>
          <a:xfrm flipH="1">
            <a:off x="718301" y="1726166"/>
            <a:ext cx="39563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文章使用</a:t>
            </a:r>
            <a:r>
              <a:rPr lang="en-US" altLang="zh-CN" dirty="0">
                <a:solidFill>
                  <a:schemeClr val="bg1"/>
                </a:solidFill>
              </a:rPr>
              <a:t>cycle </a:t>
            </a:r>
            <a:r>
              <a:rPr lang="en-US" altLang="zh-CN" dirty="0" err="1">
                <a:solidFill>
                  <a:schemeClr val="bg1"/>
                </a:solidFill>
              </a:rPr>
              <a:t>gan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将乳腺癌</a:t>
            </a:r>
            <a:r>
              <a:rPr lang="en-US" altLang="zh-CN" dirty="0">
                <a:solidFill>
                  <a:schemeClr val="bg1"/>
                </a:solidFill>
              </a:rPr>
              <a:t>CT</a:t>
            </a:r>
            <a:r>
              <a:rPr lang="zh-CN" altLang="en-US" dirty="0">
                <a:solidFill>
                  <a:schemeClr val="bg1"/>
                </a:solidFill>
              </a:rPr>
              <a:t>图像与肺结节</a:t>
            </a:r>
            <a:r>
              <a:rPr lang="en-US" altLang="zh-CN" dirty="0">
                <a:solidFill>
                  <a:schemeClr val="bg1"/>
                </a:solidFill>
              </a:rPr>
              <a:t>CT</a:t>
            </a:r>
            <a:r>
              <a:rPr lang="zh-CN" altLang="en-US" dirty="0">
                <a:solidFill>
                  <a:schemeClr val="bg1"/>
                </a:solidFill>
              </a:rPr>
              <a:t>图像进行风格转换</a:t>
            </a:r>
            <a:r>
              <a:rPr lang="en-US" altLang="zh-CN" dirty="0">
                <a:solidFill>
                  <a:schemeClr val="bg1"/>
                </a:solidFill>
              </a:rPr>
              <a:t>(domain transformation),</a:t>
            </a:r>
            <a:r>
              <a:rPr lang="zh-CN" altLang="en-US" b="0" i="0" dirty="0">
                <a:solidFill>
                  <a:schemeClr val="bg1"/>
                </a:solidFill>
                <a:effectLst/>
                <a:ea typeface="微软雅黑" panose="020B0503020204020204" pitchFamily="34" charset="-122"/>
              </a:rPr>
              <a:t>使生成的病变图像在一定程度上继承了输入病变的特征</a:t>
            </a:r>
            <a:r>
              <a:rPr lang="en-US" altLang="zh-CN" b="0" i="0" dirty="0">
                <a:solidFill>
                  <a:schemeClr val="bg1"/>
                </a:solidFill>
                <a:effectLst/>
                <a:ea typeface="微软雅黑" panose="020B0503020204020204" pitchFamily="34" charset="-122"/>
              </a:rPr>
              <a:t>,</a:t>
            </a:r>
            <a:r>
              <a:rPr lang="zh-CN" altLang="en-US" b="0" i="0" dirty="0">
                <a:solidFill>
                  <a:schemeClr val="bg1"/>
                </a:solidFill>
                <a:effectLst/>
                <a:ea typeface="微软雅黑" panose="020B0503020204020204" pitchFamily="34" charset="-122"/>
              </a:rPr>
              <a:t>达到增强训练样本数量的徐效果。分类使用</a:t>
            </a:r>
            <a:r>
              <a:rPr lang="en-US" altLang="zh-CN" b="0" i="0" dirty="0">
                <a:solidFill>
                  <a:schemeClr val="bg1"/>
                </a:solidFill>
                <a:effectLst/>
                <a:ea typeface="微软雅黑" panose="020B0503020204020204" pitchFamily="34" charset="-122"/>
              </a:rPr>
              <a:t>CNN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881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94077"/>
            <a:ext cx="10523531" cy="583800"/>
          </a:xfrm>
        </p:spPr>
        <p:txBody>
          <a:bodyPr rtlCol="0"/>
          <a:lstStyle/>
          <a:p>
            <a:pPr rtl="0"/>
            <a:r>
              <a:rPr lang="en-US" altLang="zh-CN" dirty="0"/>
              <a:t>Dataset</a:t>
            </a:r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0105D1D-54FA-6938-F288-F6E0ABB76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088" y="1526118"/>
            <a:ext cx="5783478" cy="380576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AD11F86-64FB-B1EE-AF5A-4BA0CD9246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423" y="1806598"/>
            <a:ext cx="4914775" cy="253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579504"/>
      </p:ext>
    </p:extLst>
  </p:cSld>
  <p:clrMapOvr>
    <a:masterClrMapping/>
  </p:clrMapOvr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6_TF78318446.potx" id="{42E220C1-0F26-482B-B6B1-451312936AFD}" vid="{D9D14853-BFF8-4AEE-A031-A996FFC7A65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{F5C0BF69-2801-4C70-B8A8-9326FA9948F3}tf78318446_win32</Template>
  <TotalTime>2833</TotalTime>
  <Words>343</Words>
  <Application>Microsoft Office PowerPoint</Application>
  <PresentationFormat>宽屏</PresentationFormat>
  <Paragraphs>70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Meiryo UI</vt:lpstr>
      <vt:lpstr>Microsoft YaHei UI</vt:lpstr>
      <vt:lpstr>SimSun</vt:lpstr>
      <vt:lpstr>微软雅黑</vt:lpstr>
      <vt:lpstr>Arial</vt:lpstr>
      <vt:lpstr>Calibri</vt:lpstr>
      <vt:lpstr>Bold Tech</vt:lpstr>
      <vt:lpstr>PowerPoint 演示文稿</vt:lpstr>
      <vt:lpstr>UNPAIRED LEARNING?</vt:lpstr>
      <vt:lpstr>UNPAIRED LEARNING?</vt:lpstr>
      <vt:lpstr>Cycle GAN</vt:lpstr>
      <vt:lpstr>Cycle GAN</vt:lpstr>
      <vt:lpstr>Cycle GAN</vt:lpstr>
      <vt:lpstr>Loss</vt:lpstr>
      <vt:lpstr>Architecture</vt:lpstr>
      <vt:lpstr>Dataset</vt:lpstr>
      <vt:lpstr>Experiments</vt:lpstr>
      <vt:lpstr>Experiments</vt:lpstr>
      <vt:lpstr>Experiments</vt:lpstr>
      <vt:lpstr>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标题</dc:title>
  <dc:creator>蒋 拓</dc:creator>
  <cp:lastModifiedBy>蒋 拓</cp:lastModifiedBy>
  <cp:revision>279</cp:revision>
  <dcterms:created xsi:type="dcterms:W3CDTF">2022-09-22T16:54:07Z</dcterms:created>
  <dcterms:modified xsi:type="dcterms:W3CDTF">2023-05-30T01:17:33Z</dcterms:modified>
</cp:coreProperties>
</file>